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  <p:sldMasterId id="2147483688" r:id="rId2"/>
  </p:sldMasterIdLst>
  <p:notesMasterIdLst>
    <p:notesMasterId r:id="rId22"/>
  </p:notesMasterIdLst>
  <p:handoutMasterIdLst>
    <p:handoutMasterId r:id="rId23"/>
  </p:handoutMasterIdLst>
  <p:sldIdLst>
    <p:sldId id="256" r:id="rId3"/>
    <p:sldId id="954" r:id="rId4"/>
    <p:sldId id="952" r:id="rId5"/>
    <p:sldId id="936" r:id="rId6"/>
    <p:sldId id="961" r:id="rId7"/>
    <p:sldId id="968" r:id="rId8"/>
    <p:sldId id="970" r:id="rId9"/>
    <p:sldId id="963" r:id="rId10"/>
    <p:sldId id="964" r:id="rId11"/>
    <p:sldId id="956" r:id="rId12"/>
    <p:sldId id="962" r:id="rId13"/>
    <p:sldId id="951" r:id="rId14"/>
    <p:sldId id="967" r:id="rId15"/>
    <p:sldId id="960" r:id="rId16"/>
    <p:sldId id="965" r:id="rId17"/>
    <p:sldId id="969" r:id="rId18"/>
    <p:sldId id="957" r:id="rId19"/>
    <p:sldId id="958" r:id="rId20"/>
    <p:sldId id="966" r:id="rId21"/>
  </p:sldIdLst>
  <p:sldSz cx="9144000" cy="6858000" type="screen4x3"/>
  <p:notesSz cx="6735763" cy="98663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FF"/>
    <a:srgbClr val="0000FF"/>
    <a:srgbClr val="FF00FF"/>
    <a:srgbClr val="3DCFF1"/>
    <a:srgbClr val="00FF00"/>
    <a:srgbClr val="1B9521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0" autoAdjust="0"/>
    <p:restoredTop sz="97753" autoAdjust="0"/>
  </p:normalViewPr>
  <p:slideViewPr>
    <p:cSldViewPr snapToGrid="0">
      <p:cViewPr>
        <p:scale>
          <a:sx n="100" d="100"/>
          <a:sy n="100" d="100"/>
        </p:scale>
        <p:origin x="-1422" y="-402"/>
      </p:cViewPr>
      <p:guideLst>
        <p:guide orient="horz" pos="914"/>
        <p:guide orient="horz" pos="4319"/>
        <p:guide orient="horz" pos="776"/>
        <p:guide pos="245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50662" cy="53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t" anchorCtr="0" compatLnSpc="1">
            <a:prstTxWarp prst="textNoShape">
              <a:avLst/>
            </a:prstTxWarp>
          </a:bodyPr>
          <a:lstStyle>
            <a:lvl1pPr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85102" y="0"/>
            <a:ext cx="2950661" cy="53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t" anchorCtr="0" compatLnSpc="1">
            <a:prstTxWarp prst="textNoShape">
              <a:avLst/>
            </a:prstTxWarp>
          </a:bodyPr>
          <a:lstStyle>
            <a:lvl1pPr algn="r"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35274"/>
            <a:ext cx="2950662" cy="53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b" anchorCtr="0" compatLnSpc="1">
            <a:prstTxWarp prst="textNoShape">
              <a:avLst/>
            </a:prstTxWarp>
          </a:bodyPr>
          <a:lstStyle>
            <a:lvl1pPr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85102" y="9335274"/>
            <a:ext cx="2950661" cy="53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b" anchorCtr="0" compatLnSpc="1">
            <a:prstTxWarp prst="textNoShape">
              <a:avLst/>
            </a:prstTxWarp>
          </a:bodyPr>
          <a:lstStyle>
            <a:lvl1pPr algn="r"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fld id="{33F0699C-D04B-4BDF-A121-E49AB4EC8D8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901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9031" cy="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t" anchorCtr="0" compatLnSpc="1">
            <a:prstTxWarp prst="textNoShape">
              <a:avLst/>
            </a:prstTxWarp>
          </a:bodyPr>
          <a:lstStyle>
            <a:lvl1pPr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732" y="0"/>
            <a:ext cx="2919031" cy="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t" anchorCtr="0" compatLnSpc="1">
            <a:prstTxWarp prst="textNoShape">
              <a:avLst/>
            </a:prstTxWarp>
          </a:bodyPr>
          <a:lstStyle>
            <a:lvl1pPr algn="r"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41363"/>
            <a:ext cx="4930775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00" y="4684472"/>
            <a:ext cx="4940363" cy="444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2003"/>
            <a:ext cx="2919031" cy="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b" anchorCtr="0" compatLnSpc="1">
            <a:prstTxWarp prst="textNoShape">
              <a:avLst/>
            </a:prstTxWarp>
          </a:bodyPr>
          <a:lstStyle>
            <a:lvl1pPr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732" y="9372003"/>
            <a:ext cx="2919031" cy="49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36" tIns="45469" rIns="90936" bIns="45469" numCol="1" anchor="b" anchorCtr="0" compatLnSpc="1">
            <a:prstTxWarp prst="textNoShape">
              <a:avLst/>
            </a:prstTxWarp>
          </a:bodyPr>
          <a:lstStyle>
            <a:lvl1pPr algn="r" defTabSz="909037">
              <a:spcBef>
                <a:spcPct val="0"/>
              </a:spcBef>
              <a:buFontTx/>
              <a:buNone/>
              <a:defRPr sz="1100" b="0">
                <a:latin typeface="Times New Roman" pitchFamily="18" charset="0"/>
              </a:defRPr>
            </a:lvl1pPr>
          </a:lstStyle>
          <a:p>
            <a:pPr>
              <a:defRPr/>
            </a:pPr>
            <a:fld id="{90612EB1-5082-4F15-9715-36A227210CB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0660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07649"/>
            <a:fld id="{1EF070CD-FD75-4D66-98D6-75BC9F545D02}" type="slidenum">
              <a:rPr lang="de-DE" smtClean="0"/>
              <a:pPr defTabSz="907649"/>
              <a:t>1</a:t>
            </a:fld>
            <a:endParaRPr lang="de-DE" smtClean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196850"/>
            <a:ext cx="5329238" cy="4572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196752"/>
            <a:ext cx="6119813" cy="5040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250825" y="6602413"/>
            <a:ext cx="7558088" cy="1793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NAGRA: Projektierung Untertageanlagen und Baustelleninfrastruktur – Etappe 2</a:t>
            </a:r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675AFA-B264-4C65-9AEC-BD25BAA3A1AD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3855-DFF2-42F8-AC26-EDF7851C8BAC}" type="datetimeFigureOut">
              <a:rPr lang="de-CH" smtClean="0">
                <a:solidFill>
                  <a:prstClr val="black">
                    <a:tint val="75000"/>
                  </a:prstClr>
                </a:solidFill>
              </a:rPr>
              <a:pPr/>
              <a:t>13.01.2014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CBCE7-ECE6-4553-8371-7DFECFF87143}" type="slidenum">
              <a:rPr lang="de-CH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de-CH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21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100000">
              <a:schemeClr val="bg1"/>
            </a:gs>
            <a:gs pos="100000">
              <a:schemeClr val="accent1">
                <a:tint val="23500"/>
                <a:satMod val="160000"/>
                <a:lumMod val="17000"/>
                <a:lumOff val="8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7603855-DFF2-42F8-AC26-EDF7851C8BAC}" type="datetimeFigureOut">
              <a:rPr lang="de-CH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13.01.2014</a:t>
            </a:fld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5CBCE7-ECE6-4553-8371-7DFECFF87143}" type="slidenum">
              <a:rPr lang="de-CH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5367339" y="157957"/>
            <a:ext cx="3635412" cy="523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CH" b="0">
              <a:solidFill>
                <a:prstClr val="white"/>
              </a:solidFill>
            </a:endParaRPr>
          </a:p>
        </p:txBody>
      </p:sp>
      <p:pic>
        <p:nvPicPr>
          <p:cNvPr id="8" name="Picture 2" descr="I:\7993 Akquisitionsunterlagen\000 Allgemeines\Logos\Logo_hohe auflösung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951" y="224988"/>
            <a:ext cx="1794813" cy="30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I:\7993 Akquisitionsunterlagen\000 Allgemeines\Logos\jauslin stebler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222" y="222574"/>
            <a:ext cx="1623277" cy="29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\\majestix\home$\fischer\Desktop\EPSI\epsi5.jp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" y="157480"/>
            <a:ext cx="5237170" cy="5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7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lumMod val="90000"/>
              </a:schemeClr>
            </a:gs>
            <a:gs pos="100000">
              <a:schemeClr val="bg1"/>
            </a:gs>
            <a:gs pos="100000">
              <a:schemeClr val="accent1">
                <a:tint val="23500"/>
                <a:satMod val="160000"/>
                <a:lumMod val="17000"/>
                <a:lumOff val="83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7603855-DFF2-42F8-AC26-EDF7851C8BAC}" type="datetimeFigureOut">
              <a:rPr lang="de-CH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13.01.2014</a:t>
            </a:fld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85CBCE7-ECE6-4553-8371-7DFECFF87143}" type="slidenum">
              <a:rPr lang="de-CH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CH" b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26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52"/>
          <p:cNvSpPr txBox="1">
            <a:spLocks noChangeArrowheads="1"/>
          </p:cNvSpPr>
          <p:nvPr/>
        </p:nvSpPr>
        <p:spPr bwMode="auto">
          <a:xfrm>
            <a:off x="428625" y="6459538"/>
            <a:ext cx="74914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200" b="0" dirty="0"/>
              <a:t>IG </a:t>
            </a:r>
            <a:r>
              <a:rPr lang="de-DE" sz="1200" b="0" dirty="0" smtClean="0"/>
              <a:t>EPSI/  13.01.2014</a:t>
            </a:r>
            <a:endParaRPr lang="de-DE" sz="1200" b="0" dirty="0"/>
          </a:p>
        </p:txBody>
      </p:sp>
      <p:sp>
        <p:nvSpPr>
          <p:cNvPr id="17413" name="Text Box 53"/>
          <p:cNvSpPr txBox="1">
            <a:spLocks noChangeArrowheads="1"/>
          </p:cNvSpPr>
          <p:nvPr/>
        </p:nvSpPr>
        <p:spPr bwMode="auto">
          <a:xfrm>
            <a:off x="468313" y="1412875"/>
            <a:ext cx="792003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2800" dirty="0"/>
              <a:t>Tunnel </a:t>
            </a:r>
            <a:r>
              <a:rPr lang="de-DE" sz="2800" dirty="0" err="1" smtClean="0"/>
              <a:t>Ebenrain</a:t>
            </a:r>
            <a:r>
              <a:rPr lang="de-DE" sz="2800" dirty="0" smtClean="0"/>
              <a:t> </a:t>
            </a:r>
            <a:r>
              <a:rPr lang="de-DE" sz="2800" b="0" dirty="0" smtClean="0"/>
              <a:t>Objekt-Nr. 4.502 (</a:t>
            </a:r>
            <a:r>
              <a:rPr lang="de-DE" sz="2800" b="0" dirty="0" err="1" smtClean="0"/>
              <a:t>Massnahmenkonzept</a:t>
            </a:r>
            <a:r>
              <a:rPr lang="de-DE" sz="2800" b="0" dirty="0" smtClean="0"/>
              <a:t>) </a:t>
            </a:r>
          </a:p>
          <a:p>
            <a:pPr>
              <a:spcBef>
                <a:spcPct val="50000"/>
              </a:spcBef>
            </a:pPr>
            <a:r>
              <a:rPr lang="de-DE" sz="2800" dirty="0" smtClean="0"/>
              <a:t>Begehbare Querverbindung </a:t>
            </a:r>
            <a:endParaRPr lang="de-DE" sz="2800" dirty="0"/>
          </a:p>
        </p:txBody>
      </p:sp>
      <p:sp>
        <p:nvSpPr>
          <p:cNvPr id="17415" name="Text Box 4"/>
          <p:cNvSpPr txBox="1">
            <a:spLocks noChangeArrowheads="1"/>
          </p:cNvSpPr>
          <p:nvPr/>
        </p:nvSpPr>
        <p:spPr bwMode="auto">
          <a:xfrm>
            <a:off x="827088" y="2636838"/>
            <a:ext cx="6985000" cy="44012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ts val="1200"/>
              </a:spcBef>
              <a:buFont typeface="Symbol" pitchFamily="18" charset="2"/>
              <a:buAutoNum type="arabicPeriod"/>
            </a:pPr>
            <a:r>
              <a:rPr lang="de-D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Situation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1200"/>
              </a:spcBef>
              <a:buFont typeface="Symbol" pitchFamily="18" charset="2"/>
              <a:buAutoNum type="arabicPeriod"/>
            </a:pPr>
            <a:r>
              <a:rPr lang="de-D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Lage Querverbindung</a:t>
            </a:r>
          </a:p>
          <a:p>
            <a:pPr marL="457200" indent="-457200">
              <a:spcBef>
                <a:spcPts val="1200"/>
              </a:spcBef>
              <a:buFont typeface="Symbol" pitchFamily="18" charset="2"/>
              <a:buAutoNum type="arabicPeriod"/>
            </a:pPr>
            <a:r>
              <a:rPr lang="de-D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Geologie</a:t>
            </a:r>
          </a:p>
          <a:p>
            <a:pPr marL="457200" indent="-457200">
              <a:spcBef>
                <a:spcPts val="1200"/>
              </a:spcBef>
              <a:buFont typeface="Symbol" pitchFamily="18" charset="2"/>
              <a:buAutoNum type="arabicPeriod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Vorgaben </a:t>
            </a:r>
            <a:endParaRPr lang="de-DE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1200"/>
              </a:spcBef>
              <a:buFont typeface="Symbol" pitchFamily="18" charset="2"/>
              <a:buAutoNum type="arabicPeriod"/>
            </a:pPr>
            <a:r>
              <a:rPr lang="de-D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Normalprofil (Normen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, Richtlinien u. </a:t>
            </a:r>
            <a:r>
              <a:rPr lang="de-D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Fachhandbuch)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spcBef>
                <a:spcPts val="1200"/>
              </a:spcBef>
              <a:buFont typeface="Symbol" pitchFamily="18" charset="2"/>
              <a:buAutoNum type="arabicPeriod"/>
            </a:pPr>
            <a:r>
              <a:rPr lang="de-DE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Baustellenerschliessung</a:t>
            </a:r>
            <a:r>
              <a:rPr lang="de-D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Installationsplätze (</a:t>
            </a:r>
            <a:r>
              <a:rPr lang="de-DE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de-D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u. Entsorgung)</a:t>
            </a:r>
          </a:p>
          <a:p>
            <a:pPr marL="457200" indent="-457200">
              <a:spcBef>
                <a:spcPts val="1200"/>
              </a:spcBef>
              <a:buFont typeface="Symbol" pitchFamily="18" charset="2"/>
              <a:buAutoNum type="arabicPeriod"/>
            </a:pPr>
            <a:r>
              <a:rPr lang="de-D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Bauvorgang</a:t>
            </a:r>
          </a:p>
          <a:p>
            <a:pPr marL="457200" indent="-457200">
              <a:spcBef>
                <a:spcPts val="1200"/>
              </a:spcBef>
              <a:buFont typeface="Symbol" pitchFamily="18" charset="2"/>
              <a:buAutoNum type="arabicPeriod"/>
            </a:pPr>
            <a:r>
              <a:rPr lang="de-D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Weitere Untersuchungen</a:t>
            </a:r>
          </a:p>
          <a:p>
            <a:pPr marL="457200" indent="-457200">
              <a:spcBef>
                <a:spcPts val="1200"/>
              </a:spcBef>
              <a:buFont typeface="Symbol" pitchFamily="18" charset="2"/>
              <a:buAutoNum type="arabicPeriod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025" y="252413"/>
            <a:ext cx="8415338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10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274638" y="1100940"/>
            <a:ext cx="878046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sz="2400" dirty="0" smtClean="0">
                <a:latin typeface="Arial"/>
                <a:ea typeface="Calibri"/>
                <a:cs typeface="Times New Roman"/>
              </a:rPr>
              <a:t>Normalprofil</a:t>
            </a:r>
            <a:endParaRPr lang="de-CH" sz="240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Gewölbeform Hufeisenform </a:t>
            </a:r>
            <a:r>
              <a:rPr lang="de-CH" b="0" dirty="0">
                <a:latin typeface="Arial"/>
                <a:ea typeface="Calibri"/>
                <a:cs typeface="Times New Roman"/>
              </a:rPr>
              <a:t>mit flachem Sohlgewölbe 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Gewölbesicherung: Spritzbeton</a:t>
            </a:r>
            <a:r>
              <a:rPr lang="de-CH" b="0" dirty="0">
                <a:latin typeface="Arial"/>
                <a:ea typeface="Calibri"/>
                <a:cs typeface="Times New Roman"/>
              </a:rPr>
              <a:t>, Matten,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ggfs. </a:t>
            </a:r>
            <a:r>
              <a:rPr lang="de-CH" b="0" dirty="0">
                <a:latin typeface="Arial"/>
                <a:ea typeface="Calibri"/>
                <a:cs typeface="Times New Roman"/>
              </a:rPr>
              <a:t>Anker und Gitterbogen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Abdichtung: Vollabdichtung </a:t>
            </a:r>
            <a:r>
              <a:rPr lang="de-CH" b="0" dirty="0">
                <a:latin typeface="Arial"/>
                <a:ea typeface="Calibri"/>
                <a:cs typeface="Times New Roman"/>
              </a:rPr>
              <a:t>mit Sickerschächten jeweils bei den Tunnelanschlüssen zur Vermeidung von Wasseraufstau. Begründung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erforderlich, da </a:t>
            </a:r>
            <a:r>
              <a:rPr lang="de-CH" b="0" dirty="0">
                <a:latin typeface="Arial"/>
                <a:ea typeface="Calibri"/>
                <a:cs typeface="Times New Roman"/>
              </a:rPr>
              <a:t>best. Tunnel lediglich eine Regenschirmabdichtung hat (Unterhalt, </a:t>
            </a:r>
            <a:r>
              <a:rPr lang="de-CH" b="0" dirty="0" err="1">
                <a:latin typeface="Arial"/>
                <a:ea typeface="Calibri"/>
                <a:cs typeface="Times New Roman"/>
              </a:rPr>
              <a:t>Versinterung</a:t>
            </a:r>
            <a:r>
              <a:rPr lang="de-CH" b="0" dirty="0">
                <a:latin typeface="Arial"/>
                <a:ea typeface="Calibri"/>
                <a:cs typeface="Times New Roman"/>
              </a:rPr>
              <a:t>)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Innengewölbe: Stahlbetongewölbe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2709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11</a:t>
            </a:fld>
            <a:endParaRPr lang="de-AT" smtClean="0"/>
          </a:p>
        </p:txBody>
      </p:sp>
      <p:sp>
        <p:nvSpPr>
          <p:cNvPr id="6" name="Rechteck 5"/>
          <p:cNvSpPr/>
          <p:nvPr/>
        </p:nvSpPr>
        <p:spPr>
          <a:xfrm>
            <a:off x="276225" y="882319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DE" sz="2400" dirty="0" smtClean="0">
                <a:latin typeface="Arial"/>
                <a:ea typeface="Calibri"/>
                <a:cs typeface="Times New Roman"/>
              </a:rPr>
              <a:t>Querverbindung</a:t>
            </a:r>
            <a:endParaRPr lang="de-DE" sz="240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sz="2400" b="0" dirty="0">
                <a:latin typeface="Arial"/>
                <a:ea typeface="Calibri"/>
                <a:cs typeface="Times New Roman"/>
              </a:rPr>
              <a:t> </a:t>
            </a:r>
            <a:endParaRPr lang="de-CH" sz="2400" b="0" dirty="0">
              <a:effectLst/>
              <a:latin typeface="Arial"/>
              <a:ea typeface="Calibri"/>
              <a:cs typeface="Times New Roman"/>
            </a:endParaRPr>
          </a:p>
        </p:txBody>
      </p:sp>
      <p:pic>
        <p:nvPicPr>
          <p:cNvPr id="3084" name="Picture 12" descr="\\majestix\home$\fischer\Desktop\9246_0203_0neu_bp_querschlag_f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7" y="1377316"/>
            <a:ext cx="8808720" cy="500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6"/>
          <p:cNvCxnSpPr/>
          <p:nvPr/>
        </p:nvCxnSpPr>
        <p:spPr>
          <a:xfrm>
            <a:off x="2457450" y="1968500"/>
            <a:ext cx="24193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4876800" y="1844217"/>
            <a:ext cx="0" cy="2857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V="1">
            <a:off x="2457450" y="1847850"/>
            <a:ext cx="0" cy="2857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3327400" y="1771650"/>
            <a:ext cx="8699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>
                <a:solidFill>
                  <a:srgbClr val="FF0000"/>
                </a:solidFill>
              </a:rPr>
              <a:t>ca.14.00</a:t>
            </a:r>
            <a:endParaRPr lang="de-CH" sz="800" dirty="0">
              <a:solidFill>
                <a:srgbClr val="FF000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7896225" y="1883004"/>
            <a:ext cx="4667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>
                <a:solidFill>
                  <a:srgbClr val="FF0000"/>
                </a:solidFill>
              </a:rPr>
              <a:t>4.00</a:t>
            </a:r>
            <a:endParaRPr lang="de-CH" sz="800" dirty="0">
              <a:solidFill>
                <a:srgbClr val="FF0000"/>
              </a:solidFill>
            </a:endParaRPr>
          </a:p>
        </p:txBody>
      </p:sp>
      <p:cxnSp>
        <p:nvCxnSpPr>
          <p:cNvPr id="27" name="Gerade Verbindung 26"/>
          <p:cNvCxnSpPr/>
          <p:nvPr/>
        </p:nvCxnSpPr>
        <p:spPr>
          <a:xfrm>
            <a:off x="6911974" y="3879214"/>
            <a:ext cx="5222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6900862" y="2126793"/>
            <a:ext cx="7381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6970711" y="2126793"/>
            <a:ext cx="0" cy="17524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0" name="Textfeld 3079"/>
          <p:cNvSpPr txBox="1"/>
          <p:nvPr/>
        </p:nvSpPr>
        <p:spPr>
          <a:xfrm rot="16200000">
            <a:off x="6709488" y="3165475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800" dirty="0" smtClean="0">
                <a:solidFill>
                  <a:srgbClr val="FF0000"/>
                </a:solidFill>
              </a:rPr>
              <a:t>4.15</a:t>
            </a:r>
            <a:endParaRPr lang="de-CH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227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Inhaltsplatzhalter 4"/>
          <p:cNvSpPr>
            <a:spLocks noGrp="1"/>
          </p:cNvSpPr>
          <p:nvPr>
            <p:ph idx="1"/>
          </p:nvPr>
        </p:nvSpPr>
        <p:spPr>
          <a:xfrm>
            <a:off x="293936" y="1095152"/>
            <a:ext cx="7948364" cy="5040312"/>
          </a:xfrm>
        </p:spPr>
        <p:txBody>
          <a:bodyPr/>
          <a:lstStyle/>
          <a:p>
            <a:pPr marL="0" indent="0">
              <a:buNone/>
            </a:pPr>
            <a:r>
              <a:rPr lang="de-CH" sz="2400" b="1" dirty="0" smtClean="0">
                <a:latin typeface="Arial"/>
                <a:ea typeface="Calibri"/>
                <a:cs typeface="Times New Roman"/>
              </a:rPr>
              <a:t>6. Baustellenerschliessung u. Installationsplätze</a:t>
            </a:r>
            <a:endParaRPr lang="de-CH" sz="2400" b="1" dirty="0">
              <a:latin typeface="Arial"/>
              <a:ea typeface="Calibri"/>
              <a:cs typeface="Times New Roman"/>
            </a:endParaRPr>
          </a:p>
          <a:p>
            <a:pPr marL="0" indent="0">
              <a:spcAft>
                <a:spcPts val="0"/>
              </a:spcAft>
              <a:buNone/>
            </a:pPr>
            <a:endParaRPr lang="de-CH" sz="1800" b="1" dirty="0" smtClean="0">
              <a:latin typeface="Arial"/>
              <a:ea typeface="Calibri"/>
              <a:cs typeface="Times New Roman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de-CH" sz="1800" b="1" dirty="0" smtClean="0">
                <a:latin typeface="Arial"/>
                <a:ea typeface="Calibri"/>
                <a:cs typeface="Times New Roman"/>
              </a:rPr>
              <a:t>Baustellenerschliessung</a:t>
            </a:r>
            <a:r>
              <a:rPr lang="de-CH" sz="1800" dirty="0" smtClean="0">
                <a:latin typeface="Arial"/>
                <a:ea typeface="Calibri"/>
                <a:cs typeface="Times New Roman"/>
              </a:rPr>
              <a:t> </a:t>
            </a:r>
            <a:endParaRPr lang="de-CH" sz="1800" dirty="0">
              <a:latin typeface="Arial"/>
              <a:ea typeface="Calibri"/>
              <a:cs typeface="Times New Roman"/>
            </a:endParaRPr>
          </a:p>
          <a:p>
            <a:pPr lvl="0">
              <a:spcAft>
                <a:spcPts val="0"/>
              </a:spcAft>
              <a:buFont typeface="Symbol"/>
              <a:buChar char=""/>
            </a:pPr>
            <a:r>
              <a:rPr lang="de-CH" sz="1800" b="0" dirty="0">
                <a:latin typeface="Arial"/>
                <a:ea typeface="Calibri"/>
                <a:cs typeface="Times New Roman"/>
              </a:rPr>
              <a:t>Direkt beim Südportal des Ebenraintunnels befindet sich eine Werkszufahrt zur FBBS, d.h. direkte Erschliessung des abgesperrten Bereichs</a:t>
            </a:r>
          </a:p>
          <a:p>
            <a:pPr lvl="0">
              <a:spcAft>
                <a:spcPts val="0"/>
              </a:spcAft>
              <a:buFont typeface="Symbol"/>
              <a:buChar char=""/>
            </a:pPr>
            <a:r>
              <a:rPr lang="de-CH" sz="1800" b="0" dirty="0">
                <a:latin typeface="Arial"/>
                <a:ea typeface="Calibri"/>
                <a:cs typeface="Times New Roman"/>
              </a:rPr>
              <a:t>Zufahrt über die Nationalstrasse zum abgesperrten </a:t>
            </a:r>
            <a:r>
              <a:rPr lang="de-CH" sz="1800" b="0" dirty="0" smtClean="0">
                <a:latin typeface="Arial"/>
                <a:ea typeface="Calibri"/>
                <a:cs typeface="Times New Roman"/>
              </a:rPr>
              <a:t>Bereich </a:t>
            </a:r>
          </a:p>
          <a:p>
            <a:pPr marL="0" lvl="0" indent="0">
              <a:spcAft>
                <a:spcPts val="0"/>
              </a:spcAft>
              <a:buNone/>
            </a:pPr>
            <a:endParaRPr lang="de-CH" sz="1800" b="1" dirty="0">
              <a:latin typeface="Arial"/>
              <a:ea typeface="Calibri"/>
              <a:cs typeface="Times New Roman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de-CH" sz="1800" b="1" dirty="0">
                <a:latin typeface="Arial"/>
                <a:ea typeface="Calibri"/>
                <a:cs typeface="Times New Roman"/>
              </a:rPr>
              <a:t>Installationsplätze </a:t>
            </a:r>
          </a:p>
          <a:p>
            <a:pPr lvl="0">
              <a:spcAft>
                <a:spcPts val="0"/>
              </a:spcAft>
              <a:buFont typeface="Symbol"/>
              <a:buChar char=""/>
            </a:pPr>
            <a:r>
              <a:rPr lang="de-CH" sz="1800" b="0" dirty="0" smtClean="0">
                <a:latin typeface="Arial"/>
                <a:ea typeface="Calibri"/>
                <a:cs typeface="Times New Roman"/>
              </a:rPr>
              <a:t>Unmittelbar beim </a:t>
            </a:r>
            <a:r>
              <a:rPr lang="de-CH" sz="1800" b="0" dirty="0">
                <a:latin typeface="Arial"/>
                <a:ea typeface="Calibri"/>
                <a:cs typeface="Times New Roman"/>
              </a:rPr>
              <a:t>Südportal des </a:t>
            </a:r>
            <a:r>
              <a:rPr lang="de-CH" sz="1800" b="0" dirty="0" smtClean="0">
                <a:latin typeface="Arial"/>
                <a:ea typeface="Calibri"/>
                <a:cs typeface="Times New Roman"/>
              </a:rPr>
              <a:t>Ebenraintunnels Seite Sissach hinter der Lärmschutzwand im Böschungsbereich des Grünstreifens. Die Parzelle ist im ASTRA Besitz</a:t>
            </a:r>
          </a:p>
          <a:p>
            <a:pPr lvl="0">
              <a:spcAft>
                <a:spcPts val="0"/>
              </a:spcAft>
              <a:buFont typeface="Symbol"/>
              <a:buChar char=""/>
            </a:pPr>
            <a:r>
              <a:rPr lang="de-CH" sz="1800" b="0" dirty="0" smtClean="0">
                <a:latin typeface="Arial"/>
                <a:ea typeface="Calibri"/>
                <a:cs typeface="Times New Roman"/>
              </a:rPr>
              <a:t>Weitere </a:t>
            </a:r>
            <a:r>
              <a:rPr lang="de-CH" sz="1800" b="0" dirty="0">
                <a:latin typeface="Arial"/>
                <a:ea typeface="Calibri"/>
                <a:cs typeface="Times New Roman"/>
              </a:rPr>
              <a:t>möglicher </a:t>
            </a:r>
            <a:r>
              <a:rPr lang="de-CH" sz="1800" b="0" dirty="0" smtClean="0">
                <a:latin typeface="Arial"/>
                <a:ea typeface="Calibri"/>
                <a:cs typeface="Times New Roman"/>
              </a:rPr>
              <a:t>Standorte, </a:t>
            </a:r>
            <a:r>
              <a:rPr lang="de-CH" sz="1800" dirty="0" smtClean="0">
                <a:latin typeface="Arial"/>
                <a:ea typeface="Calibri"/>
                <a:cs typeface="Times New Roman"/>
              </a:rPr>
              <a:t>Seite Südportal FBLZ paralleler Weg, Wiese </a:t>
            </a:r>
            <a:endParaRPr lang="de-CH" sz="1800" b="0" dirty="0">
              <a:latin typeface="Arial"/>
              <a:ea typeface="Calibri"/>
              <a:cs typeface="Times New Roman"/>
            </a:endParaRPr>
          </a:p>
          <a:p>
            <a:pPr lvl="0">
              <a:spcAft>
                <a:spcPts val="0"/>
              </a:spcAft>
              <a:buFont typeface="Symbol"/>
              <a:buChar char=""/>
            </a:pPr>
            <a:endParaRPr lang="de-CH" sz="1800" b="0" dirty="0">
              <a:latin typeface="Arial"/>
              <a:ea typeface="Calibri"/>
              <a:cs typeface="Times New Roman"/>
            </a:endParaRPr>
          </a:p>
          <a:p>
            <a:endParaRPr lang="en-US" sz="1800" dirty="0" smtClean="0"/>
          </a:p>
        </p:txBody>
      </p:sp>
      <p:sp>
        <p:nvSpPr>
          <p:cNvPr id="22530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9BC6F319-31B8-483F-9A60-BD0E1858CB62}" type="slidenum">
              <a:rPr lang="de-AT" smtClean="0"/>
              <a:pPr/>
              <a:t>12</a:t>
            </a:fld>
            <a:endParaRPr lang="de-AT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ihandform 2"/>
          <p:cNvSpPr/>
          <p:nvPr/>
        </p:nvSpPr>
        <p:spPr bwMode="auto">
          <a:xfrm>
            <a:off x="3842657" y="3276601"/>
            <a:ext cx="696686" cy="1088571"/>
          </a:xfrm>
          <a:custGeom>
            <a:avLst/>
            <a:gdLst>
              <a:gd name="connsiteX0" fmla="*/ 0 w 696686"/>
              <a:gd name="connsiteY0" fmla="*/ 0 h 1074057"/>
              <a:gd name="connsiteX1" fmla="*/ 0 w 696686"/>
              <a:gd name="connsiteY1" fmla="*/ 0 h 1074057"/>
              <a:gd name="connsiteX2" fmla="*/ 217714 w 696686"/>
              <a:gd name="connsiteY2" fmla="*/ 14514 h 1074057"/>
              <a:gd name="connsiteX3" fmla="*/ 464457 w 696686"/>
              <a:gd name="connsiteY3" fmla="*/ 29028 h 1074057"/>
              <a:gd name="connsiteX4" fmla="*/ 624114 w 696686"/>
              <a:gd name="connsiteY4" fmla="*/ 58057 h 1074057"/>
              <a:gd name="connsiteX5" fmla="*/ 696686 w 696686"/>
              <a:gd name="connsiteY5" fmla="*/ 72571 h 1074057"/>
              <a:gd name="connsiteX6" fmla="*/ 609600 w 696686"/>
              <a:gd name="connsiteY6" fmla="*/ 72571 h 1074057"/>
              <a:gd name="connsiteX7" fmla="*/ 464457 w 696686"/>
              <a:gd name="connsiteY7" fmla="*/ 1074057 h 1074057"/>
              <a:gd name="connsiteX8" fmla="*/ 319314 w 696686"/>
              <a:gd name="connsiteY8" fmla="*/ 1074057 h 1074057"/>
              <a:gd name="connsiteX9" fmla="*/ 290286 w 696686"/>
              <a:gd name="connsiteY9" fmla="*/ 145143 h 1074057"/>
              <a:gd name="connsiteX10" fmla="*/ 29029 w 696686"/>
              <a:gd name="connsiteY10" fmla="*/ 145143 h 1074057"/>
              <a:gd name="connsiteX11" fmla="*/ 0 w 696686"/>
              <a:gd name="connsiteY11" fmla="*/ 0 h 1074057"/>
              <a:gd name="connsiteX0" fmla="*/ 0 w 696686"/>
              <a:gd name="connsiteY0" fmla="*/ 0 h 1088571"/>
              <a:gd name="connsiteX1" fmla="*/ 0 w 696686"/>
              <a:gd name="connsiteY1" fmla="*/ 0 h 1088571"/>
              <a:gd name="connsiteX2" fmla="*/ 217714 w 696686"/>
              <a:gd name="connsiteY2" fmla="*/ 14514 h 1088571"/>
              <a:gd name="connsiteX3" fmla="*/ 464457 w 696686"/>
              <a:gd name="connsiteY3" fmla="*/ 29028 h 1088571"/>
              <a:gd name="connsiteX4" fmla="*/ 624114 w 696686"/>
              <a:gd name="connsiteY4" fmla="*/ 58057 h 1088571"/>
              <a:gd name="connsiteX5" fmla="*/ 696686 w 696686"/>
              <a:gd name="connsiteY5" fmla="*/ 72571 h 1088571"/>
              <a:gd name="connsiteX6" fmla="*/ 609600 w 696686"/>
              <a:gd name="connsiteY6" fmla="*/ 72571 h 1088571"/>
              <a:gd name="connsiteX7" fmla="*/ 522514 w 696686"/>
              <a:gd name="connsiteY7" fmla="*/ 1088571 h 1088571"/>
              <a:gd name="connsiteX8" fmla="*/ 319314 w 696686"/>
              <a:gd name="connsiteY8" fmla="*/ 1074057 h 1088571"/>
              <a:gd name="connsiteX9" fmla="*/ 290286 w 696686"/>
              <a:gd name="connsiteY9" fmla="*/ 145143 h 1088571"/>
              <a:gd name="connsiteX10" fmla="*/ 29029 w 696686"/>
              <a:gd name="connsiteY10" fmla="*/ 145143 h 1088571"/>
              <a:gd name="connsiteX11" fmla="*/ 0 w 696686"/>
              <a:gd name="connsiteY11" fmla="*/ 0 h 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6686" h="1088571">
                <a:moveTo>
                  <a:pt x="0" y="0"/>
                </a:moveTo>
                <a:lnTo>
                  <a:pt x="0" y="0"/>
                </a:lnTo>
                <a:lnTo>
                  <a:pt x="217714" y="14514"/>
                </a:lnTo>
                <a:cubicBezTo>
                  <a:pt x="299943" y="19653"/>
                  <a:pt x="382352" y="22186"/>
                  <a:pt x="464457" y="29028"/>
                </a:cubicBezTo>
                <a:cubicBezTo>
                  <a:pt x="565091" y="37414"/>
                  <a:pt x="544946" y="40465"/>
                  <a:pt x="624114" y="58057"/>
                </a:cubicBezTo>
                <a:cubicBezTo>
                  <a:pt x="648196" y="63408"/>
                  <a:pt x="696686" y="72571"/>
                  <a:pt x="696686" y="72571"/>
                </a:cubicBezTo>
                <a:lnTo>
                  <a:pt x="609600" y="72571"/>
                </a:lnTo>
                <a:lnTo>
                  <a:pt x="522514" y="1088571"/>
                </a:lnTo>
                <a:lnTo>
                  <a:pt x="319314" y="1074057"/>
                </a:lnTo>
                <a:lnTo>
                  <a:pt x="290286" y="145143"/>
                </a:lnTo>
                <a:lnTo>
                  <a:pt x="29029" y="145143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7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Symbol" pitchFamily="18" charset="2"/>
              <a:buNone/>
              <a:tabLst/>
            </a:pPr>
            <a:endParaRPr kumimoji="0" lang="de-CH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85295" y="1382486"/>
            <a:ext cx="447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u="sng" dirty="0" smtClean="0"/>
              <a:t> </a:t>
            </a:r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4974770" y="3693662"/>
            <a:ext cx="1262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Möglicher</a:t>
            </a:r>
          </a:p>
          <a:p>
            <a:r>
              <a:rPr lang="de-CH" dirty="0" err="1" smtClean="0"/>
              <a:t>Inst.platz</a:t>
            </a:r>
            <a:endParaRPr lang="de-CH" dirty="0"/>
          </a:p>
        </p:txBody>
      </p:sp>
      <p:cxnSp>
        <p:nvCxnSpPr>
          <p:cNvPr id="15" name="Gewinkelte Verbindung 14"/>
          <p:cNvCxnSpPr/>
          <p:nvPr/>
        </p:nvCxnSpPr>
        <p:spPr bwMode="auto">
          <a:xfrm rot="10800000">
            <a:off x="4423230" y="3820887"/>
            <a:ext cx="1182912" cy="43140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itel 1"/>
          <p:cNvSpPr txBox="1">
            <a:spLocks/>
          </p:cNvSpPr>
          <p:nvPr/>
        </p:nvSpPr>
        <p:spPr bwMode="auto">
          <a:xfrm>
            <a:off x="189140" y="873579"/>
            <a:ext cx="532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0" tIns="45720" rIns="18000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Installationsplatz Portal Süd</a:t>
            </a:r>
            <a:endParaRPr kumimoji="0" lang="de-DE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7" t="27078" r="790" b="5913"/>
          <a:stretch/>
        </p:blipFill>
        <p:spPr bwMode="auto">
          <a:xfrm>
            <a:off x="390071" y="1828563"/>
            <a:ext cx="8207830" cy="457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6553200" y="6356350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9BC6F319-31B8-483F-9A60-BD0E1858CB62}" type="slidenum">
              <a:rPr lang="de-AT" smtClean="0"/>
              <a:pPr/>
              <a:t>13</a:t>
            </a:fld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1892758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14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300038" y="1100941"/>
            <a:ext cx="7620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sz="2400" dirty="0" err="1">
                <a:latin typeface="Arial"/>
                <a:ea typeface="Calibri"/>
                <a:cs typeface="Times New Roman"/>
              </a:rPr>
              <a:t>Ver</a:t>
            </a:r>
            <a:r>
              <a:rPr lang="de-CH" sz="2400" dirty="0">
                <a:latin typeface="Arial"/>
                <a:ea typeface="Calibri"/>
                <a:cs typeface="Times New Roman"/>
              </a:rPr>
              <a:t>- und Entsorgung Wasser</a:t>
            </a:r>
            <a:endParaRPr lang="de-CH" sz="240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Während </a:t>
            </a:r>
            <a:r>
              <a:rPr lang="de-CH" b="0" dirty="0">
                <a:latin typeface="Arial"/>
                <a:ea typeface="Calibri"/>
                <a:cs typeface="Times New Roman"/>
              </a:rPr>
              <a:t>Bauzeit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:</a:t>
            </a: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Wasserbezug </a:t>
            </a:r>
            <a:r>
              <a:rPr lang="de-CH" b="0" dirty="0">
                <a:latin typeface="Arial"/>
                <a:ea typeface="Calibri"/>
                <a:cs typeface="Times New Roman"/>
              </a:rPr>
              <a:t>über Hydranten im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Tunnel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Entsorgung </a:t>
            </a:r>
            <a:r>
              <a:rPr lang="de-CH" b="0" dirty="0">
                <a:latin typeface="Arial"/>
                <a:ea typeface="Calibri"/>
                <a:cs typeface="Times New Roman"/>
              </a:rPr>
              <a:t>über mobile Absetzbecken (An- u. Abtransport in jeder Nachtschicht) und tagsüber über best.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Strassenentwässerung </a:t>
            </a:r>
            <a:r>
              <a:rPr lang="de-CH" b="0" dirty="0">
                <a:latin typeface="Arial"/>
                <a:ea typeface="Calibri"/>
                <a:cs typeface="Times New Roman"/>
              </a:rPr>
              <a:t>(Einlauftassen), welche auf der Überholspur FBBS vorhanden sind (Vorteil beim Angriff von FBBS) </a:t>
            </a: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Nach Fertigstellung (Betriebszustand): </a:t>
            </a: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Wasserbezug </a:t>
            </a:r>
            <a:r>
              <a:rPr lang="de-CH" b="0" dirty="0">
                <a:latin typeface="Arial"/>
                <a:ea typeface="Calibri"/>
                <a:cs typeface="Times New Roman"/>
              </a:rPr>
              <a:t>über Hydranten im Tunnel (Reinigungsarbeiten)</a:t>
            </a: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Ableiten </a:t>
            </a:r>
            <a:r>
              <a:rPr lang="de-CH" b="0" dirty="0">
                <a:latin typeface="Arial"/>
                <a:ea typeface="Calibri"/>
                <a:cs typeface="Times New Roman"/>
              </a:rPr>
              <a:t>von Bergwasser, d.h. Anschluss an die best. Strassenentwässerungsschächte in der FB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BS </a:t>
            </a:r>
            <a:r>
              <a:rPr lang="de-CH" b="0" dirty="0">
                <a:latin typeface="Arial"/>
                <a:ea typeface="Calibri"/>
                <a:cs typeface="Times New Roman"/>
              </a:rPr>
              <a:t>als auch LZ (Querverbindung wird als Dachgefälle 1% ausgebildet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)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  <a:sym typeface="Wingdings" panose="05000000000000000000" pitchFamily="2" charset="2"/>
              </a:rPr>
              <a:t>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Ausführung in Wochenendsperrungen !</a:t>
            </a: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12604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15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284841" y="1096231"/>
            <a:ext cx="76200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sz="2400" dirty="0" smtClean="0">
                <a:latin typeface="Arial"/>
                <a:ea typeface="Calibri"/>
                <a:cs typeface="Times New Roman"/>
              </a:rPr>
              <a:t>7. Bauvorgang</a:t>
            </a:r>
            <a:endParaRPr lang="de-CH" sz="2400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Bef>
                <a:spcPts val="1200"/>
              </a:spcBef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Vorarbeiten: Baufeld freimachen, (BSA) d.h. best. Leitungen u. Einbauten sind wenn möglich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umzulegen oder zu schützen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Installation einrichten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Rahmen zur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Gewölbeabfangung erstellen beidseitig, zuerst Stützen dann Riegel.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</a:rPr>
              <a:t>-Örtlicher Bankettabbruch 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</a:rPr>
              <a:t>-Örtlicher Gewölbeabbruch anschliessend bewehren, schalen,    betonieren </a:t>
            </a:r>
            <a:r>
              <a:rPr lang="de-CH" b="0" dirty="0">
                <a:latin typeface="Arial"/>
                <a:ea typeface="Calibri"/>
                <a:cs typeface="Times New Roman"/>
              </a:rPr>
              <a:t/>
            </a:r>
            <a:br>
              <a:rPr lang="de-CH" b="0" dirty="0">
                <a:latin typeface="Arial"/>
                <a:ea typeface="Calibri"/>
                <a:cs typeface="Times New Roman"/>
              </a:rPr>
            </a:br>
            <a:r>
              <a:rPr lang="de-CH" b="0" dirty="0">
                <a:latin typeface="Arial"/>
                <a:ea typeface="Calibri"/>
                <a:cs typeface="Times New Roman"/>
              </a:rPr>
              <a:t>(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Best</a:t>
            </a:r>
            <a:r>
              <a:rPr lang="de-CH" b="0" dirty="0">
                <a:latin typeface="Arial"/>
                <a:ea typeface="Calibri"/>
                <a:cs typeface="Times New Roman"/>
              </a:rPr>
              <a:t>. Gewölbe ist nicht bewehrt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u. hat Risse)</a:t>
            </a:r>
          </a:p>
        </p:txBody>
      </p:sp>
    </p:spTree>
    <p:extLst>
      <p:ext uri="{BB962C8B-B14F-4D97-AF65-F5344CB8AC3E}">
        <p14:creationId xmlns:p14="http://schemas.microsoft.com/office/powerpoint/2010/main" val="314948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16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284841" y="1096231"/>
            <a:ext cx="762000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sz="2400" dirty="0" smtClean="0">
                <a:latin typeface="Arial"/>
                <a:ea typeface="Calibri"/>
                <a:cs typeface="Times New Roman"/>
              </a:rPr>
              <a:t>Bauvorgang</a:t>
            </a:r>
            <a:endParaRPr lang="de-CH" sz="2400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Bef>
                <a:spcPts val="1200"/>
              </a:spcBef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Beginn Ausbruch Seite FBBS in Abschlägen von max. 1.00 m mittels mechanischen Abbaugeräten (Spitzen, Fräsen)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</a:rPr>
              <a:t>(Abschlagslänge wird durch tägliches Bauzeitfenster bestimmt)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S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ichern Abschlag mittels Netze und Spritzbeton ggfs. Anker u. Gitterbogen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Einbau Vollabdichtung (Abdichtungsträger,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Schutzvlies, Abdichtung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,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Abdichtungsschutz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)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Einbau </a:t>
            </a:r>
            <a:r>
              <a:rPr lang="de-CH" b="0" dirty="0" err="1" smtClean="0">
                <a:latin typeface="Arial"/>
                <a:ea typeface="Calibri"/>
                <a:cs typeface="Times New Roman"/>
              </a:rPr>
              <a:t>Bew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.- Innengewölbe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Betonieren Innengewölbe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Bankett wieder herstellen 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effectLst/>
                <a:latin typeface="Arial"/>
                <a:ea typeface="Calibri"/>
                <a:cs typeface="Times New Roman"/>
              </a:rPr>
              <a:t>Fahrraumbereich Beschichtung erneuern u. anpassen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Installationen abräumen</a:t>
            </a:r>
            <a:endParaRPr lang="de-CH" b="0" dirty="0">
              <a:effectLst/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endParaRPr lang="de-CH" b="0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6226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17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300038" y="1100941"/>
            <a:ext cx="7620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sz="2400" dirty="0" smtClean="0">
                <a:latin typeface="Arial"/>
                <a:ea typeface="Calibri"/>
                <a:cs typeface="Times New Roman"/>
              </a:rPr>
              <a:t>8. Weitere </a:t>
            </a:r>
            <a:r>
              <a:rPr lang="de-CH" sz="2400" dirty="0">
                <a:latin typeface="Arial"/>
                <a:ea typeface="Calibri"/>
                <a:cs typeface="Times New Roman"/>
              </a:rPr>
              <a:t>Untersuchungen</a:t>
            </a: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dirty="0" smtClean="0">
                <a:latin typeface="Arial"/>
                <a:ea typeface="Calibri"/>
                <a:cs typeface="Times New Roman"/>
              </a:rPr>
              <a:t>BSA</a:t>
            </a:r>
            <a:endParaRPr lang="de-CH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Best. Werkleitung (EL-Leitungen) z.B. 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Kabelkanal im Bankett; um welche Leitungen handelt es sich dabei, können diese vorgängig umgelegt werden oder sind diese zu schützen. 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Brandmeldekabel? 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Schützen oder umlegen der Durchfahrtsbeleuchtung, örtlich im Baustellenbereich</a:t>
            </a: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  <a:sym typeface="Wingdings"/>
              </a:rPr>
              <a:t></a:t>
            </a:r>
            <a:r>
              <a:rPr lang="de-CH" b="0" dirty="0">
                <a:latin typeface="Arial"/>
                <a:ea typeface="Calibri"/>
                <a:cs typeface="Times New Roman"/>
              </a:rPr>
              <a:t> Antrag BSA Mandat (z.B. M. </a:t>
            </a:r>
            <a:r>
              <a:rPr lang="de-CH" b="0" dirty="0" err="1">
                <a:latin typeface="Arial"/>
                <a:ea typeface="Calibri"/>
                <a:cs typeface="Times New Roman"/>
              </a:rPr>
              <a:t>Leipert</a:t>
            </a:r>
            <a:r>
              <a:rPr lang="de-CH" b="0" dirty="0">
                <a:latin typeface="Arial"/>
                <a:ea typeface="Calibri"/>
                <a:cs typeface="Times New Roman"/>
              </a:rPr>
              <a:t>) für weitere Abklärungen</a:t>
            </a: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3528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18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292100" y="542032"/>
            <a:ext cx="7620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de-CH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sz="2400" dirty="0" smtClean="0">
                <a:latin typeface="Arial"/>
                <a:ea typeface="Calibri"/>
                <a:cs typeface="Times New Roman"/>
              </a:rPr>
              <a:t>Überwachung des Gewölbes während Ausführung</a:t>
            </a:r>
            <a:r>
              <a:rPr lang="de-CH" dirty="0" smtClean="0">
                <a:latin typeface="Arial"/>
                <a:ea typeface="Calibri"/>
                <a:cs typeface="Times New Roman"/>
              </a:rPr>
              <a:t/>
            </a:r>
            <a:br>
              <a:rPr lang="de-CH" dirty="0" smtClean="0">
                <a:latin typeface="Arial"/>
                <a:ea typeface="Calibri"/>
                <a:cs typeface="Times New Roman"/>
              </a:rPr>
            </a:b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Messtechnische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Kontrolle der Gewölbedeformationen </a:t>
            </a:r>
          </a:p>
          <a:p>
            <a:pPr>
              <a:spcAft>
                <a:spcPts val="0"/>
              </a:spcAft>
            </a:pP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Ausgangslage:</a:t>
            </a: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Tagsüber ist der Tunnel unter Verkehr 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Risse am Gewölbe vorhanden</a:t>
            </a:r>
          </a:p>
          <a:p>
            <a:pPr>
              <a:spcAft>
                <a:spcPts val="0"/>
              </a:spcAft>
            </a:pP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 </a:t>
            </a:r>
            <a:r>
              <a:rPr lang="de-CH" b="0" dirty="0" smtClean="0">
                <a:latin typeface="Arial"/>
                <a:ea typeface="Calibri"/>
                <a:cs typeface="Times New Roman"/>
                <a:sym typeface="Wingdings" panose="05000000000000000000" pitchFamily="2" charset="2"/>
              </a:rPr>
              <a:t>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Frühzeitiges Erkennen von Deformationen</a:t>
            </a:r>
          </a:p>
          <a:p>
            <a:pPr marL="285750" indent="-285750">
              <a:spcAft>
                <a:spcPts val="0"/>
              </a:spcAft>
              <a:buFont typeface="Wingdings"/>
              <a:buChar char="à"/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Fernüberwachung mittels automatischem Theodolit </a:t>
            </a:r>
            <a:r>
              <a:rPr lang="de-CH" b="0" dirty="0">
                <a:latin typeface="Arial"/>
                <a:ea typeface="Calibri"/>
                <a:cs typeface="Times New Roman"/>
              </a:rPr>
              <a:t>(</a:t>
            </a:r>
            <a:r>
              <a:rPr lang="de-CH" b="0" dirty="0" err="1">
                <a:latin typeface="Arial"/>
                <a:ea typeface="Calibri"/>
                <a:cs typeface="Times New Roman"/>
              </a:rPr>
              <a:t>Solexperts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)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4160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19</a:t>
            </a:fld>
            <a:endParaRPr lang="de-AT" smtClean="0"/>
          </a:p>
        </p:txBody>
      </p:sp>
      <p:pic>
        <p:nvPicPr>
          <p:cNvPr id="7170" name="Picture 2" descr="I:\7993 Akquisitionsunterlagen\300 Marketing\Referenzblätter\Referenzblätter ab 2011\_rb erhöhung tunnelsicherheit eggflue\_DSC5869_beab_kom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58" y="1231900"/>
            <a:ext cx="7190309" cy="48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488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Inhaltsplatzhalter 7"/>
          <p:cNvSpPr>
            <a:spLocks noGrp="1"/>
          </p:cNvSpPr>
          <p:nvPr>
            <p:ph idx="1"/>
          </p:nvPr>
        </p:nvSpPr>
        <p:spPr>
          <a:xfrm>
            <a:off x="27801" y="1171811"/>
            <a:ext cx="4051300" cy="685800"/>
          </a:xfrm>
        </p:spPr>
        <p:txBody>
          <a:bodyPr/>
          <a:lstStyle/>
          <a:p>
            <a:pPr marL="0" indent="0">
              <a:buNone/>
            </a:pPr>
            <a:r>
              <a:rPr lang="de-CH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Kartenausschnitt</a:t>
            </a:r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2" name="Foliennummernplatzhalter 2"/>
          <p:cNvSpPr>
            <a:spLocks noGrp="1"/>
          </p:cNvSpPr>
          <p:nvPr>
            <p:ph type="sldNum" sz="quarter" idx="11"/>
          </p:nvPr>
        </p:nvSpPr>
        <p:spPr bwMode="auto">
          <a:xfrm>
            <a:off x="6901536" y="6356350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dirty="0" smtClean="0"/>
              <a:t>Seite </a:t>
            </a:r>
            <a:fld id="{D1DF411D-2F79-4EB0-9EDA-1B8CE509DC78}" type="slidenum">
              <a:rPr lang="de-AT" smtClean="0"/>
              <a:pPr/>
              <a:t>2</a:t>
            </a:fld>
            <a:endParaRPr lang="de-AT" dirty="0" smtClean="0"/>
          </a:p>
        </p:txBody>
      </p:sp>
      <p:pic>
        <p:nvPicPr>
          <p:cNvPr id="9" name="Grafik 8"/>
          <p:cNvPicPr/>
          <p:nvPr/>
        </p:nvPicPr>
        <p:blipFill rotWithShape="1">
          <a:blip r:embed="rId2"/>
          <a:srcRect l="15471" t="16331" b="2779"/>
          <a:stretch/>
        </p:blipFill>
        <p:spPr bwMode="auto">
          <a:xfrm>
            <a:off x="134257" y="1772556"/>
            <a:ext cx="8805252" cy="44921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el 1"/>
          <p:cNvSpPr txBox="1">
            <a:spLocks/>
          </p:cNvSpPr>
          <p:nvPr/>
        </p:nvSpPr>
        <p:spPr bwMode="auto">
          <a:xfrm>
            <a:off x="-58786" y="745547"/>
            <a:ext cx="532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0" tIns="45720" rIns="18000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1. Situation</a:t>
            </a:r>
            <a:endParaRPr kumimoji="0" lang="de-DE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576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7"/>
          <p:cNvSpPr>
            <a:spLocks noGrp="1"/>
          </p:cNvSpPr>
          <p:nvPr>
            <p:ph idx="1"/>
          </p:nvPr>
        </p:nvSpPr>
        <p:spPr>
          <a:xfrm>
            <a:off x="27801" y="1171811"/>
            <a:ext cx="4051300" cy="685800"/>
          </a:xfrm>
        </p:spPr>
        <p:txBody>
          <a:bodyPr/>
          <a:lstStyle/>
          <a:p>
            <a:pPr marL="0" indent="0">
              <a:buNone/>
            </a:pPr>
            <a:r>
              <a:rPr lang="de-CH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Faltblatt</a:t>
            </a:r>
            <a:endParaRPr lang="en-US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 bwMode="auto">
          <a:xfrm>
            <a:off x="-58786" y="745547"/>
            <a:ext cx="53292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0000" tIns="45720" rIns="18000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 Narrow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Heutige Situation</a:t>
            </a:r>
          </a:p>
        </p:txBody>
      </p:sp>
      <p:sp>
        <p:nvSpPr>
          <p:cNvPr id="20482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D1DF411D-2F79-4EB0-9EDA-1B8CE509DC78}" type="slidenum">
              <a:rPr lang="de-AT" smtClean="0"/>
              <a:pPr/>
              <a:t>3</a:t>
            </a:fld>
            <a:endParaRPr lang="de-AT" smtClean="0"/>
          </a:p>
        </p:txBody>
      </p:sp>
      <p:pic>
        <p:nvPicPr>
          <p:cNvPr id="1034" name="Picture 10" descr="K:\9000\9246_FCh_EP_Sissach-Eptingen\P800_Diverses\Präsentationen\f_7856_0001_fp_kom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725930"/>
            <a:ext cx="7664450" cy="466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K:\9000\9246_FCh_EP_Sissach-Eptingen\P800_Diverses\Präsentationen\f_7856_0001_fp_kom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-3219450"/>
            <a:ext cx="16838965" cy="1024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526E-6 L -0.81458 3.3526E-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458 2.22222E-6 L -0.56667 0.23889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11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250" fill="hold"/>
                                        <p:tgtEl>
                                          <p:spTgt spid="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4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704850" y="1824841"/>
            <a:ext cx="7620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In </a:t>
            </a:r>
            <a:r>
              <a:rPr lang="de-CH" b="0" dirty="0">
                <a:latin typeface="Arial"/>
                <a:ea typeface="Calibri"/>
                <a:cs typeface="Times New Roman"/>
              </a:rPr>
              <a:t>Abhängigkeit von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: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 marL="285750" lvl="0" indent="-28575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de-CH" b="0" dirty="0">
                <a:latin typeface="Arial"/>
                <a:ea typeface="Calibri"/>
                <a:cs typeface="Times New Roman"/>
              </a:rPr>
              <a:t>Fluchttechnisch sinnvoll (Tunnelmitte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) 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</a:rPr>
              <a:t>Abstand max. 300 m bei 2-Röhren (max. 410 m 1-Röhre)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endParaRPr lang="de-CH" b="0" dirty="0">
              <a:latin typeface="Arial"/>
              <a:ea typeface="Calibri"/>
              <a:cs typeface="Times New Roman"/>
            </a:endParaRPr>
          </a:p>
          <a:p>
            <a:pPr marL="285750" lvl="0" indent="-28575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de-CH" b="0" dirty="0">
                <a:latin typeface="Arial"/>
                <a:ea typeface="Calibri"/>
                <a:cs typeface="Times New Roman"/>
              </a:rPr>
              <a:t>Geologische Situation </a:t>
            </a:r>
            <a:br>
              <a:rPr lang="de-CH" b="0" dirty="0">
                <a:latin typeface="Arial"/>
                <a:ea typeface="Calibri"/>
                <a:cs typeface="Times New Roman"/>
              </a:rPr>
            </a:br>
            <a:r>
              <a:rPr lang="de-CH" b="0" dirty="0">
                <a:latin typeface="Arial"/>
                <a:ea typeface="Calibri"/>
                <a:cs typeface="Times New Roman"/>
              </a:rPr>
              <a:t>Erste Stellungnahme von </a:t>
            </a:r>
            <a:r>
              <a:rPr lang="de-CH" b="0" dirty="0" err="1">
                <a:latin typeface="Arial"/>
                <a:ea typeface="Calibri"/>
                <a:cs typeface="Times New Roman"/>
              </a:rPr>
              <a:t>Pfirter</a:t>
            </a:r>
            <a:r>
              <a:rPr lang="de-CH" b="0" dirty="0">
                <a:latin typeface="Arial"/>
                <a:ea typeface="Calibri"/>
                <a:cs typeface="Times New Roman"/>
              </a:rPr>
              <a:t>, Nyfeler + Partner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AG liegt vor, Lage wurde für gut angesehen</a:t>
            </a:r>
          </a:p>
          <a:p>
            <a:pPr marL="285750" lvl="0" indent="-28575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 marL="285750" lvl="0" indent="-28575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Örtliche Situation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</a:rPr>
              <a:t>Schäden </a:t>
            </a:r>
            <a:r>
              <a:rPr lang="de-CH" b="0" dirty="0">
                <a:latin typeface="Arial"/>
                <a:ea typeface="Calibri"/>
                <a:cs typeface="Times New Roman"/>
              </a:rPr>
              <a:t>am Gewölbe, Bankettentwässerung, Ulmendrainage (BWK, Profiltyp, Tunnelausrüstung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)</a:t>
            </a:r>
            <a:br>
              <a:rPr lang="de-CH" b="0" dirty="0" smtClean="0">
                <a:latin typeface="Arial"/>
                <a:ea typeface="Calibri"/>
                <a:cs typeface="Times New Roman"/>
              </a:rPr>
            </a:br>
            <a:r>
              <a:rPr lang="de-CH" b="0" dirty="0" smtClean="0">
                <a:latin typeface="Arial"/>
                <a:ea typeface="Calibri"/>
                <a:cs typeface="Times New Roman"/>
              </a:rPr>
              <a:t>Bestehende BSA ist noch nicht vollständig bekannt </a:t>
            </a:r>
          </a:p>
          <a:p>
            <a:pPr marL="285750" lvl="0" indent="-28575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 marL="285750" lvl="0" indent="-28575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de-CH" b="0" dirty="0">
                <a:latin typeface="Arial"/>
                <a:ea typeface="Calibri"/>
                <a:cs typeface="Times New Roman"/>
              </a:rPr>
              <a:t>Ableitmöglichkeit von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Bergwasser  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  <a:endParaRPr lang="de-CH" b="0" dirty="0">
              <a:effectLst/>
              <a:latin typeface="Arial"/>
              <a:ea typeface="Calibri"/>
              <a:cs typeface="Times New Roman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79400" y="1100941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DE" sz="2400" dirty="0" smtClean="0">
                <a:latin typeface="Arial"/>
                <a:ea typeface="Calibri"/>
                <a:cs typeface="Times New Roman"/>
              </a:rPr>
              <a:t>2. Lage </a:t>
            </a:r>
            <a:r>
              <a:rPr lang="de-DE" sz="2400" dirty="0" smtClean="0">
                <a:latin typeface="Arial"/>
                <a:ea typeface="Calibri"/>
                <a:cs typeface="Times New Roman"/>
              </a:rPr>
              <a:t>Querverbindung</a:t>
            </a:r>
            <a:br>
              <a:rPr lang="de-DE" sz="2400" dirty="0" smtClean="0">
                <a:latin typeface="Arial"/>
                <a:ea typeface="Calibri"/>
                <a:cs typeface="Times New Roman"/>
              </a:rPr>
            </a:br>
            <a:r>
              <a:rPr lang="de-DE" sz="2400" dirty="0">
                <a:latin typeface="Arial"/>
                <a:ea typeface="Calibri"/>
                <a:cs typeface="Times New Roman"/>
              </a:rPr>
              <a:t> </a:t>
            </a:r>
            <a:r>
              <a:rPr lang="de-DE" sz="2400" dirty="0" smtClean="0">
                <a:latin typeface="Arial"/>
                <a:ea typeface="Calibri"/>
                <a:cs typeface="Times New Roman"/>
              </a:rPr>
              <a:t>    </a:t>
            </a:r>
            <a:r>
              <a:rPr lang="de-DE" b="0" dirty="0" smtClean="0">
                <a:latin typeface="Arial"/>
                <a:ea typeface="Calibri"/>
                <a:cs typeface="Times New Roman"/>
              </a:rPr>
              <a:t>(Gesamtlänge 385 </a:t>
            </a:r>
            <a:r>
              <a:rPr lang="de-DE" b="0" dirty="0" smtClean="0">
                <a:latin typeface="Arial"/>
                <a:ea typeface="Calibri"/>
                <a:cs typeface="Times New Roman"/>
              </a:rPr>
              <a:t>m)</a:t>
            </a:r>
            <a:endParaRPr lang="de-DE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sz="2400" b="0" dirty="0">
                <a:latin typeface="Arial"/>
                <a:ea typeface="Calibri"/>
                <a:cs typeface="Times New Roman"/>
              </a:rPr>
              <a:t> </a:t>
            </a:r>
            <a:endParaRPr lang="de-CH" sz="2400" b="0" dirty="0">
              <a:effectLst/>
              <a:latin typeface="Arial"/>
              <a:ea typeface="Calibri"/>
              <a:cs typeface="Times New Roman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5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279400" y="1100941"/>
            <a:ext cx="762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DE" sz="2400" dirty="0" smtClean="0">
                <a:latin typeface="Arial"/>
                <a:ea typeface="Calibri"/>
                <a:cs typeface="Times New Roman"/>
              </a:rPr>
              <a:t>Lage </a:t>
            </a:r>
            <a:r>
              <a:rPr lang="de-DE" sz="2400" dirty="0">
                <a:latin typeface="Arial"/>
                <a:ea typeface="Calibri"/>
                <a:cs typeface="Times New Roman"/>
              </a:rPr>
              <a:t>Querverbindung</a:t>
            </a:r>
          </a:p>
          <a:p>
            <a:pPr>
              <a:spcAft>
                <a:spcPts val="0"/>
              </a:spcAft>
            </a:pPr>
            <a:r>
              <a:rPr lang="de-CH" sz="2400" b="0" dirty="0">
                <a:latin typeface="Arial"/>
                <a:ea typeface="Calibri"/>
                <a:cs typeface="Times New Roman"/>
              </a:rPr>
              <a:t> </a:t>
            </a:r>
            <a:endParaRPr lang="de-CH" sz="2400" b="0" dirty="0">
              <a:effectLst/>
              <a:latin typeface="Arial"/>
              <a:ea typeface="Calibri"/>
              <a:cs typeface="Times New Roman"/>
            </a:endParaRPr>
          </a:p>
        </p:txBody>
      </p:sp>
      <p:pic>
        <p:nvPicPr>
          <p:cNvPr id="5" name="Picture 2" descr="\\majestix\home$\fischer\Desktop\situation_500_f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8" y="2600323"/>
            <a:ext cx="892897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ihandform 3"/>
          <p:cNvSpPr/>
          <p:nvPr/>
        </p:nvSpPr>
        <p:spPr>
          <a:xfrm>
            <a:off x="2260600" y="3219414"/>
            <a:ext cx="4737100" cy="288961"/>
          </a:xfrm>
          <a:custGeom>
            <a:avLst/>
            <a:gdLst>
              <a:gd name="connsiteX0" fmla="*/ 0 w 4737100"/>
              <a:gd name="connsiteY0" fmla="*/ 85761 h 288961"/>
              <a:gd name="connsiteX1" fmla="*/ 596900 w 4737100"/>
              <a:gd name="connsiteY1" fmla="*/ 44486 h 288961"/>
              <a:gd name="connsiteX2" fmla="*/ 1123950 w 4737100"/>
              <a:gd name="connsiteY2" fmla="*/ 12736 h 288961"/>
              <a:gd name="connsiteX3" fmla="*/ 1809750 w 4737100"/>
              <a:gd name="connsiteY3" fmla="*/ 36 h 288961"/>
              <a:gd name="connsiteX4" fmla="*/ 2336800 w 4737100"/>
              <a:gd name="connsiteY4" fmla="*/ 9561 h 288961"/>
              <a:gd name="connsiteX5" fmla="*/ 2838450 w 4737100"/>
              <a:gd name="connsiteY5" fmla="*/ 28611 h 288961"/>
              <a:gd name="connsiteX6" fmla="*/ 3454400 w 4737100"/>
              <a:gd name="connsiteY6" fmla="*/ 79411 h 288961"/>
              <a:gd name="connsiteX7" fmla="*/ 3873500 w 4737100"/>
              <a:gd name="connsiteY7" fmla="*/ 130211 h 288961"/>
              <a:gd name="connsiteX8" fmla="*/ 4210050 w 4737100"/>
              <a:gd name="connsiteY8" fmla="*/ 177836 h 288961"/>
              <a:gd name="connsiteX9" fmla="*/ 4568825 w 4737100"/>
              <a:gd name="connsiteY9" fmla="*/ 244511 h 288961"/>
              <a:gd name="connsiteX10" fmla="*/ 4727575 w 4737100"/>
              <a:gd name="connsiteY10" fmla="*/ 279436 h 288961"/>
              <a:gd name="connsiteX11" fmla="*/ 4727575 w 4737100"/>
              <a:gd name="connsiteY11" fmla="*/ 279436 h 288961"/>
              <a:gd name="connsiteX12" fmla="*/ 4737100 w 4737100"/>
              <a:gd name="connsiteY12" fmla="*/ 288961 h 288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37100" h="288961">
                <a:moveTo>
                  <a:pt x="0" y="85761"/>
                </a:moveTo>
                <a:lnTo>
                  <a:pt x="596900" y="44486"/>
                </a:lnTo>
                <a:cubicBezTo>
                  <a:pt x="784225" y="32315"/>
                  <a:pt x="921808" y="20144"/>
                  <a:pt x="1123950" y="12736"/>
                </a:cubicBezTo>
                <a:cubicBezTo>
                  <a:pt x="1326092" y="5328"/>
                  <a:pt x="1607608" y="565"/>
                  <a:pt x="1809750" y="36"/>
                </a:cubicBezTo>
                <a:cubicBezTo>
                  <a:pt x="2011892" y="-493"/>
                  <a:pt x="2165350" y="4799"/>
                  <a:pt x="2336800" y="9561"/>
                </a:cubicBezTo>
                <a:cubicBezTo>
                  <a:pt x="2508250" y="14323"/>
                  <a:pt x="2652184" y="16969"/>
                  <a:pt x="2838450" y="28611"/>
                </a:cubicBezTo>
                <a:cubicBezTo>
                  <a:pt x="3024716" y="40253"/>
                  <a:pt x="3281892" y="62478"/>
                  <a:pt x="3454400" y="79411"/>
                </a:cubicBezTo>
                <a:cubicBezTo>
                  <a:pt x="3626908" y="96344"/>
                  <a:pt x="3747558" y="113807"/>
                  <a:pt x="3873500" y="130211"/>
                </a:cubicBezTo>
                <a:cubicBezTo>
                  <a:pt x="3999442" y="146615"/>
                  <a:pt x="4094163" y="158786"/>
                  <a:pt x="4210050" y="177836"/>
                </a:cubicBezTo>
                <a:cubicBezTo>
                  <a:pt x="4325938" y="196886"/>
                  <a:pt x="4482571" y="227578"/>
                  <a:pt x="4568825" y="244511"/>
                </a:cubicBezTo>
                <a:cubicBezTo>
                  <a:pt x="4655079" y="261444"/>
                  <a:pt x="4727575" y="279436"/>
                  <a:pt x="4727575" y="279436"/>
                </a:cubicBezTo>
                <a:lnTo>
                  <a:pt x="4727575" y="279436"/>
                </a:lnTo>
                <a:lnTo>
                  <a:pt x="4737100" y="288961"/>
                </a:lnTo>
              </a:path>
            </a:pathLst>
          </a:cu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7" name="Gerade Verbindung 6"/>
          <p:cNvCxnSpPr/>
          <p:nvPr/>
        </p:nvCxnSpPr>
        <p:spPr>
          <a:xfrm flipV="1">
            <a:off x="5064125" y="3181350"/>
            <a:ext cx="7938" cy="193675"/>
          </a:xfrm>
          <a:prstGeom prst="lin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feld 8"/>
          <p:cNvSpPr txBox="1"/>
          <p:nvPr/>
        </p:nvSpPr>
        <p:spPr>
          <a:xfrm>
            <a:off x="3433764" y="2924172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0" dirty="0" smtClean="0">
                <a:solidFill>
                  <a:srgbClr val="FF0000"/>
                </a:solidFill>
                <a:latin typeface="+mj-lt"/>
              </a:rPr>
              <a:t>ca. 225.0</a:t>
            </a:r>
            <a:endParaRPr lang="de-CH" sz="1200" b="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Textfeld 11"/>
          <p:cNvSpPr txBox="1"/>
          <p:nvPr/>
        </p:nvSpPr>
        <p:spPr>
          <a:xfrm rot="298623">
            <a:off x="5805489" y="3053863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0" dirty="0" smtClean="0">
                <a:solidFill>
                  <a:srgbClr val="FF0000"/>
                </a:solidFill>
                <a:latin typeface="+mj-lt"/>
              </a:rPr>
              <a:t>ca. 160.0</a:t>
            </a:r>
            <a:endParaRPr lang="de-CH" sz="1200" b="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9872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6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287020" y="882501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sz="2400" dirty="0" smtClean="0">
                <a:latin typeface="Arial"/>
                <a:ea typeface="Calibri"/>
                <a:cs typeface="Times New Roman"/>
              </a:rPr>
              <a:t>3. Geologie</a:t>
            </a:r>
            <a:endParaRPr lang="de-CH" sz="2400" dirty="0">
              <a:latin typeface="Arial"/>
              <a:ea typeface="Calibri"/>
              <a:cs typeface="Times New Roman"/>
            </a:endParaRPr>
          </a:p>
        </p:txBody>
      </p:sp>
      <p:pic>
        <p:nvPicPr>
          <p:cNvPr id="5122" name="Picture 2" descr="\\majestix\home$\fischer\Desktop\4.502_1_SI,LP,QP_Geologie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2"/>
          <a:stretch/>
        </p:blipFill>
        <p:spPr bwMode="auto">
          <a:xfrm>
            <a:off x="122238" y="1450975"/>
            <a:ext cx="8805862" cy="488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808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majestix\home$\fischer\Desktop\2013121715515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" b="2780"/>
          <a:stretch/>
        </p:blipFill>
        <p:spPr bwMode="auto">
          <a:xfrm>
            <a:off x="398916" y="809625"/>
            <a:ext cx="8345034" cy="562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7</a:t>
            </a:fld>
            <a:endParaRPr lang="de-AT" smtClean="0"/>
          </a:p>
        </p:txBody>
      </p:sp>
    </p:spTree>
    <p:extLst>
      <p:ext uri="{BB962C8B-B14F-4D97-AF65-F5344CB8AC3E}">
        <p14:creationId xmlns:p14="http://schemas.microsoft.com/office/powerpoint/2010/main" val="2264692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8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300038" y="1100941"/>
            <a:ext cx="76200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sz="2400" dirty="0" smtClean="0">
                <a:latin typeface="Arial"/>
                <a:ea typeface="Calibri"/>
                <a:cs typeface="Times New Roman"/>
              </a:rPr>
              <a:t>4. Vorgaben</a:t>
            </a:r>
            <a:endParaRPr lang="de-CH" sz="2400" dirty="0" smtClean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endParaRPr lang="de-CH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Sperrungen und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Arbeitszeiten:</a:t>
            </a:r>
          </a:p>
          <a:p>
            <a:pPr>
              <a:spcAft>
                <a:spcPts val="0"/>
              </a:spcAft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Vorarbeiten: 2+1 Fahrspur in Tagarbeiten</a:t>
            </a: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r>
              <a:rPr lang="de-CH" b="0" dirty="0">
                <a:latin typeface="Arial"/>
                <a:ea typeface="Calibri"/>
                <a:cs typeface="Times New Roman"/>
              </a:rPr>
              <a:t>Hauptarbeiten Ausbrucharbeiten: 2+0 nur Nachtarbeit </a:t>
            </a: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 marL="342900" lvl="0" indent="-342900">
              <a:spcAft>
                <a:spcPts val="0"/>
              </a:spcAft>
              <a:buFont typeface="Symbol"/>
              <a:buChar char=""/>
            </a:pP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Ziel: Auswirkungen, Behinderungen in Bezug auf den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Verkehr </a:t>
            </a:r>
            <a:r>
              <a:rPr lang="de-CH" b="0" dirty="0">
                <a:latin typeface="Arial"/>
                <a:ea typeface="Calibri"/>
                <a:cs typeface="Times New Roman"/>
              </a:rPr>
              <a:t>möglichst gering halten</a:t>
            </a:r>
          </a:p>
          <a:p>
            <a:pPr>
              <a:spcAft>
                <a:spcPts val="0"/>
              </a:spcAft>
            </a:pP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de-CH" dirty="0">
                <a:latin typeface="Arial"/>
                <a:ea typeface="Calibri"/>
                <a:cs typeface="Times New Roman"/>
              </a:rPr>
              <a:t> </a:t>
            </a: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6917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liennummernplatzhalter 2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de-AT" smtClean="0"/>
              <a:t>Seite </a:t>
            </a:r>
            <a:fld id="{E3D5812E-274E-4BC1-B23E-DD7FB8229700}" type="slidenum">
              <a:rPr lang="de-AT" smtClean="0"/>
              <a:pPr/>
              <a:t>9</a:t>
            </a:fld>
            <a:endParaRPr lang="de-AT" smtClean="0"/>
          </a:p>
        </p:txBody>
      </p:sp>
      <p:sp>
        <p:nvSpPr>
          <p:cNvPr id="2" name="Rechteck 1"/>
          <p:cNvSpPr/>
          <p:nvPr/>
        </p:nvSpPr>
        <p:spPr>
          <a:xfrm>
            <a:off x="279400" y="1100941"/>
            <a:ext cx="76200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de-CH" sz="2400" dirty="0" smtClean="0">
                <a:latin typeface="Arial"/>
                <a:ea typeface="Calibri"/>
                <a:cs typeface="Times New Roman"/>
              </a:rPr>
              <a:t> 5. Normalprofil </a:t>
            </a:r>
            <a:br>
              <a:rPr lang="de-CH" sz="2400" dirty="0" smtClean="0">
                <a:latin typeface="Arial"/>
                <a:ea typeface="Calibri"/>
                <a:cs typeface="Times New Roman"/>
              </a:rPr>
            </a:br>
            <a:r>
              <a:rPr lang="de-CH" sz="2400" dirty="0" smtClean="0">
                <a:latin typeface="Arial"/>
                <a:ea typeface="Calibri"/>
                <a:cs typeface="Times New Roman"/>
              </a:rPr>
              <a:t>     (Normen</a:t>
            </a:r>
            <a:r>
              <a:rPr lang="de-CH" sz="2400" dirty="0">
                <a:latin typeface="Arial"/>
                <a:ea typeface="Calibri"/>
                <a:cs typeface="Times New Roman"/>
              </a:rPr>
              <a:t>, Richtlinien </a:t>
            </a:r>
            <a:r>
              <a:rPr lang="de-CH" sz="2400" dirty="0" smtClean="0">
                <a:latin typeface="Arial"/>
                <a:ea typeface="Calibri"/>
                <a:cs typeface="Times New Roman"/>
              </a:rPr>
              <a:t>u. Fachhandbuch)</a:t>
            </a:r>
          </a:p>
          <a:p>
            <a:pPr>
              <a:spcAft>
                <a:spcPts val="0"/>
              </a:spcAft>
            </a:pPr>
            <a:endParaRPr lang="de-CH" sz="2400" dirty="0" smtClean="0">
              <a:latin typeface="Arial"/>
              <a:ea typeface="Calibri"/>
              <a:cs typeface="Times New Roman"/>
            </a:endParaRP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Lichtraumprofil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  <a:tabLst>
                <a:tab pos="266700" algn="l"/>
                <a:tab pos="1970088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	Breite                 	Höhe</a:t>
            </a:r>
          </a:p>
          <a:p>
            <a:pPr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	min</a:t>
            </a:r>
            <a:r>
              <a:rPr lang="de-CH" b="0" dirty="0">
                <a:latin typeface="Arial"/>
                <a:ea typeface="Calibri"/>
                <a:cs typeface="Times New Roman"/>
              </a:rPr>
              <a:t>. 2.00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m        min</a:t>
            </a:r>
            <a:r>
              <a:rPr lang="de-CH" b="0" dirty="0">
                <a:latin typeface="Arial"/>
                <a:ea typeface="Calibri"/>
                <a:cs typeface="Times New Roman"/>
              </a:rPr>
              <a:t>. 2.50 m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       </a:t>
            </a:r>
            <a:r>
              <a:rPr lang="de-CH" sz="1400" b="0" dirty="0" smtClean="0">
                <a:latin typeface="Arial"/>
                <a:ea typeface="Calibri"/>
                <a:cs typeface="Times New Roman"/>
              </a:rPr>
              <a:t>SIA </a:t>
            </a:r>
            <a:r>
              <a:rPr lang="de-CH" sz="1400" b="0" dirty="0">
                <a:latin typeface="Arial"/>
                <a:ea typeface="Calibri"/>
                <a:cs typeface="Times New Roman"/>
              </a:rPr>
              <a:t>197/2, Abs. 8.8.4.1</a:t>
            </a:r>
          </a:p>
          <a:p>
            <a:pPr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	min</a:t>
            </a:r>
            <a:r>
              <a:rPr lang="de-CH" b="0" dirty="0">
                <a:latin typeface="Arial"/>
                <a:ea typeface="Calibri"/>
                <a:cs typeface="Times New Roman"/>
              </a:rPr>
              <a:t>.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1.50 m        min. 2.20 m        </a:t>
            </a:r>
            <a:r>
              <a:rPr lang="de-CH" sz="1400" b="0" dirty="0" smtClean="0">
                <a:latin typeface="Arial"/>
                <a:ea typeface="Calibri"/>
                <a:cs typeface="Times New Roman"/>
              </a:rPr>
              <a:t>Fachhandbuch 24001-10706</a:t>
            </a:r>
          </a:p>
          <a:p>
            <a:pPr lvl="0"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 smtClean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	  ca. 3.00 </a:t>
            </a:r>
            <a:r>
              <a:rPr lang="de-CH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m  </a:t>
            </a:r>
            <a:r>
              <a:rPr lang="de-CH" b="0" dirty="0" smtClean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     	  ca. 2.50 </a:t>
            </a:r>
            <a:r>
              <a:rPr lang="de-CH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m        </a:t>
            </a:r>
            <a:r>
              <a:rPr lang="de-CH" sz="1400" b="0" dirty="0" smtClean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Projektiert</a:t>
            </a:r>
            <a:endParaRPr lang="de-CH" sz="1400" b="0" dirty="0">
              <a:solidFill>
                <a:srgbClr val="000000"/>
              </a:solidFill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>
                <a:latin typeface="Arial"/>
                <a:ea typeface="Calibri"/>
                <a:cs typeface="Times New Roman"/>
              </a:rPr>
              <a:t> </a:t>
            </a:r>
            <a:endParaRPr lang="de-CH" b="0" dirty="0" smtClean="0">
              <a:latin typeface="Arial"/>
              <a:ea typeface="Calibri"/>
              <a:cs typeface="Times New Roman"/>
            </a:endParaRPr>
          </a:p>
          <a:p>
            <a:pPr marL="285750" indent="-285750">
              <a:spcAft>
                <a:spcPts val="0"/>
              </a:spcAft>
              <a:buFont typeface="Symbol" panose="05050102010706020507" pitchFamily="18" charset="2"/>
              <a:buChar char="-"/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Fluchtwegtüren (Lichte Öffnung)</a:t>
            </a:r>
          </a:p>
          <a:p>
            <a:pPr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	Breite                 Höhe </a:t>
            </a:r>
            <a:endParaRPr lang="de-CH" b="0" dirty="0"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	min</a:t>
            </a:r>
            <a:r>
              <a:rPr lang="de-CH" b="0" dirty="0">
                <a:latin typeface="Arial"/>
                <a:ea typeface="Calibri"/>
                <a:cs typeface="Times New Roman"/>
              </a:rPr>
              <a:t>. 1.00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m        min</a:t>
            </a:r>
            <a:r>
              <a:rPr lang="de-CH" b="0" dirty="0">
                <a:latin typeface="Arial"/>
                <a:ea typeface="Calibri"/>
                <a:cs typeface="Times New Roman"/>
              </a:rPr>
              <a:t>. 2.00 m       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	</a:t>
            </a:r>
            <a:r>
              <a:rPr lang="de-CH" sz="1400" b="0" dirty="0" smtClean="0">
                <a:latin typeface="Arial"/>
                <a:ea typeface="Calibri"/>
                <a:cs typeface="Times New Roman"/>
              </a:rPr>
              <a:t>SIA </a:t>
            </a:r>
            <a:r>
              <a:rPr lang="de-CH" sz="1400" b="0" dirty="0">
                <a:latin typeface="Arial"/>
                <a:ea typeface="Calibri"/>
                <a:cs typeface="Times New Roman"/>
              </a:rPr>
              <a:t>197/2, Abs. </a:t>
            </a:r>
            <a:r>
              <a:rPr lang="de-CH" sz="1400" b="0" dirty="0" smtClean="0">
                <a:latin typeface="Arial"/>
                <a:ea typeface="Calibri"/>
                <a:cs typeface="Times New Roman"/>
              </a:rPr>
              <a:t>8.8.4.2</a:t>
            </a:r>
          </a:p>
          <a:p>
            <a:pPr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	        1.25 m                2.10 m      	</a:t>
            </a:r>
            <a:r>
              <a:rPr lang="de-CH" sz="1400" b="0" dirty="0" smtClean="0">
                <a:latin typeface="Arial"/>
                <a:ea typeface="Calibri"/>
                <a:cs typeface="Times New Roman"/>
              </a:rPr>
              <a:t>Fachhandbuch 24001-10706</a:t>
            </a:r>
          </a:p>
          <a:p>
            <a:pPr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r>
              <a:rPr lang="de-CH" sz="1400" b="0" dirty="0" smtClean="0">
                <a:latin typeface="Arial"/>
                <a:ea typeface="Calibri"/>
                <a:cs typeface="Times New Roman"/>
              </a:rPr>
              <a:t>			</a:t>
            </a:r>
            <a:r>
              <a:rPr lang="de-CH" sz="1400" b="0" dirty="0" err="1" smtClean="0">
                <a:latin typeface="Arial"/>
                <a:ea typeface="Calibri"/>
                <a:cs typeface="Times New Roman"/>
              </a:rPr>
              <a:t>Richtl</a:t>
            </a:r>
            <a:r>
              <a:rPr lang="de-CH" sz="1400" b="0" dirty="0" smtClean="0">
                <a:latin typeface="Arial"/>
                <a:ea typeface="Calibri"/>
                <a:cs typeface="Times New Roman"/>
              </a:rPr>
              <a:t>. 13011 Türen u. Tore Str.-Tunnel</a:t>
            </a:r>
            <a:endParaRPr lang="de-CH" sz="1400" b="0" dirty="0">
              <a:latin typeface="Arial"/>
              <a:ea typeface="Calibri"/>
              <a:cs typeface="Times New Roman"/>
            </a:endParaRPr>
          </a:p>
          <a:p>
            <a:pPr lvl="0"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 smtClean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	        1.25 m       	        2.10 </a:t>
            </a:r>
            <a:r>
              <a:rPr lang="de-CH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m        </a:t>
            </a:r>
            <a:r>
              <a:rPr lang="de-CH" sz="1400" b="0" dirty="0" smtClean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Projektiert</a:t>
            </a:r>
          </a:p>
          <a:p>
            <a:pPr lvl="0"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endParaRPr lang="de-CH" sz="1400" b="0" dirty="0">
              <a:solidFill>
                <a:srgbClr val="000000"/>
              </a:solidFill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Schiebetüren (begründete Fälle)      </a:t>
            </a:r>
            <a:r>
              <a:rPr lang="de-CH" b="0" dirty="0">
                <a:latin typeface="Arial"/>
                <a:ea typeface="Calibri"/>
                <a:cs typeface="Times New Roman"/>
              </a:rPr>
              <a:t>	</a:t>
            </a:r>
            <a:r>
              <a:rPr lang="de-CH" sz="1400" b="0" dirty="0">
                <a:latin typeface="Arial"/>
                <a:ea typeface="Calibri"/>
                <a:cs typeface="Times New Roman"/>
              </a:rPr>
              <a:t>SIA 197/2, Abs. 8.8.4.2</a:t>
            </a:r>
          </a:p>
          <a:p>
            <a:pPr>
              <a:spcAft>
                <a:spcPts val="0"/>
              </a:spcAft>
              <a:tabLst>
                <a:tab pos="268288" algn="l"/>
                <a:tab pos="1970088" algn="l"/>
                <a:tab pos="3679825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Flügeltüren (</a:t>
            </a:r>
            <a:r>
              <a:rPr lang="de-CH" b="0" dirty="0" err="1" smtClean="0">
                <a:latin typeface="Arial"/>
                <a:ea typeface="Calibri"/>
                <a:cs typeface="Times New Roman"/>
              </a:rPr>
              <a:t>Berech</a:t>
            </a:r>
            <a:r>
              <a:rPr lang="de-CH" b="0" dirty="0" smtClean="0">
                <a:latin typeface="Arial"/>
                <a:ea typeface="Calibri"/>
                <a:cs typeface="Times New Roman"/>
              </a:rPr>
              <a:t>. belegen)           </a:t>
            </a:r>
            <a:r>
              <a:rPr lang="de-CH" sz="1400" b="0" dirty="0" err="1" smtClean="0">
                <a:latin typeface="Arial"/>
                <a:ea typeface="Calibri"/>
                <a:cs typeface="Times New Roman"/>
              </a:rPr>
              <a:t>Richtl</a:t>
            </a:r>
            <a:r>
              <a:rPr lang="de-CH" sz="1400" b="0" dirty="0">
                <a:latin typeface="Arial"/>
                <a:ea typeface="Calibri"/>
                <a:cs typeface="Times New Roman"/>
              </a:rPr>
              <a:t>. </a:t>
            </a:r>
            <a:r>
              <a:rPr lang="de-CH" sz="1400" b="0" dirty="0" smtClean="0">
                <a:latin typeface="Arial"/>
                <a:ea typeface="Calibri"/>
                <a:cs typeface="Times New Roman"/>
              </a:rPr>
              <a:t>13011 </a:t>
            </a:r>
            <a:r>
              <a:rPr lang="de-CH" sz="1400" b="0" dirty="0">
                <a:latin typeface="Arial"/>
                <a:ea typeface="Calibri"/>
                <a:cs typeface="Times New Roman"/>
              </a:rPr>
              <a:t>Türen u. Tore Str.-Tunnel</a:t>
            </a:r>
          </a:p>
          <a:p>
            <a:pPr>
              <a:spcAft>
                <a:spcPts val="0"/>
              </a:spcAft>
              <a:tabLst>
                <a:tab pos="268288" algn="l"/>
                <a:tab pos="1970088" algn="l"/>
              </a:tabLst>
            </a:pPr>
            <a:r>
              <a:rPr lang="de-CH" b="0" dirty="0" smtClean="0">
                <a:latin typeface="Arial"/>
                <a:ea typeface="Calibri"/>
                <a:cs typeface="Times New Roman"/>
              </a:rPr>
              <a:t>Schiebetüren</a:t>
            </a:r>
            <a:r>
              <a:rPr lang="de-CH" b="0" dirty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	        </a:t>
            </a:r>
            <a:r>
              <a:rPr lang="de-CH" b="0" dirty="0" smtClean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		 </a:t>
            </a:r>
            <a:r>
              <a:rPr lang="de-CH" sz="1400" b="0" dirty="0" smtClean="0">
                <a:solidFill>
                  <a:srgbClr val="000000"/>
                </a:solidFill>
                <a:latin typeface="Arial"/>
                <a:ea typeface="Calibri"/>
                <a:cs typeface="Times New Roman"/>
              </a:rPr>
              <a:t>Projektiert</a:t>
            </a:r>
            <a:endParaRPr lang="de-CH" sz="1400" b="0" dirty="0">
              <a:solidFill>
                <a:srgbClr val="000000"/>
              </a:solidFill>
              <a:latin typeface="Arial"/>
              <a:ea typeface="Calibri"/>
              <a:cs typeface="Times New Roman"/>
            </a:endParaRPr>
          </a:p>
          <a:p>
            <a:pPr>
              <a:spcAft>
                <a:spcPts val="0"/>
              </a:spcAft>
              <a:tabLst>
                <a:tab pos="268288" algn="l"/>
                <a:tab pos="1970088" algn="l"/>
              </a:tabLst>
            </a:pPr>
            <a:endParaRPr lang="de-CH" dirty="0">
              <a:effectLst/>
              <a:latin typeface="Arial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5490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1">
      <a:majorFont>
        <a:latin typeface="Arial Narrow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469</Words>
  <Application>Microsoft Office PowerPoint</Application>
  <PresentationFormat>Bildschirmpräsentation (4:3)</PresentationFormat>
  <Paragraphs>162</Paragraphs>
  <Slides>19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21" baseType="lpstr">
      <vt:lpstr>Larissa</vt:lpstr>
      <vt:lpstr>1_Larissa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zkp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>ZKP Allgemein</dc:subject>
  <dc:creator>vl</dc:creator>
  <cp:lastModifiedBy>Bäumle Michael</cp:lastModifiedBy>
  <cp:revision>1141</cp:revision>
  <cp:lastPrinted>2014-01-13T05:52:49Z</cp:lastPrinted>
  <dcterms:created xsi:type="dcterms:W3CDTF">2005-11-14T14:10:32Z</dcterms:created>
  <dcterms:modified xsi:type="dcterms:W3CDTF">2014-01-13T06:27:14Z</dcterms:modified>
</cp:coreProperties>
</file>